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53.xml.rels" ContentType="application/vnd.openxmlformats-package.relationships+xml"/>
  <Override PartName="/ppt/notesSlides/_rels/notesSlide51.xml.rels" ContentType="application/vnd.openxmlformats-package.relationships+xml"/>
  <Override PartName="/ppt/notesSlides/_rels/notesSlide50.xml.rels" ContentType="application/vnd.openxmlformats-package.relationships+xml"/>
  <Override PartName="/ppt/notesSlides/_rels/notesSlide48.xml.rels" ContentType="application/vnd.openxmlformats-package.relationships+xml"/>
  <Override PartName="/ppt/notesSlides/_rels/notesSlide47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34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4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1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42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43.xml.rels" ContentType="application/vnd.openxmlformats-package.relationships+xml"/>
  <Override PartName="/ppt/notesSlides/_rels/notesSlide44.xml.rels" ContentType="application/vnd.openxmlformats-package.relationships+xml"/>
  <Override PartName="/ppt/notesSlides/_rels/notesSlide9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38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52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39.xml.rels" ContentType="application/vnd.openxmlformats-package.relationships+xml"/>
  <Override PartName="/ppt/notesSlides/_rels/notesSlide29.xml.rels" ContentType="application/vnd.openxmlformats-package.relationships+xml"/>
  <Override PartName="/ppt/notesSlides/_rels/notesSlide49.xml.rels" ContentType="application/vnd.openxmlformats-package.relationships+xml"/>
  <Override PartName="/ppt/notesSlides/_rels/notesSlide30.xml.rels" ContentType="application/vnd.openxmlformats-package.relationships+xml"/>
  <Override PartName="/ppt/notesSlides/_rels/notesSlide32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46.xml.rels" ContentType="application/vnd.openxmlformats-package.relationships+xml"/>
  <Override PartName="/ppt/notesSlides/_rels/notesSlide33.xml.rels" ContentType="application/vnd.openxmlformats-package.relationships+xml"/>
  <Override PartName="/ppt/notesSlides/_rels/notesSlide35.xml.rels" ContentType="application/vnd.openxmlformats-package.relationships+xml"/>
  <Override PartName="/ppt/notesSlides/_rels/notesSlide36.xml.rels" ContentType="application/vnd.openxmlformats-package.relationships+xml"/>
  <Override PartName="/ppt/notesSlides/_rels/notesSlide37.xml.rels" ContentType="application/vnd.openxmlformats-package.relationships+xml"/>
  <Override PartName="/ppt/notesSlides/_rels/notesSlide45.xml.rels" ContentType="application/vnd.openxmlformats-package.relationships+xml"/>
  <Override PartName="/ppt/notesSlides/notesSlide53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1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51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26.xml.rels" ContentType="application/vnd.openxmlformats-package.relationships+xml"/>
  <Override PartName="/ppt/slides/_rels/slide30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34.xml.rels" ContentType="application/vnd.openxmlformats-package.relationships+xml"/>
  <Override PartName="/ppt/slides/_rels/slide45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6.xml.rels" ContentType="application/vnd.openxmlformats-package.relationships+xml"/>
  <Override PartName="/ppt/slides/slide53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_rels/presentation.xml.rels" ContentType="application/vnd.openxmlformats-package.relationships+xml"/>
  <Override PartName="/ppt/media/image18.jpeg" ContentType="image/jpeg"/>
  <Override PartName="/ppt/media/image17.jpeg" ContentType="image/jpeg"/>
  <Override PartName="/ppt/media/image16.jpeg" ContentType="image/jpeg"/>
  <Override PartName="/ppt/media/image15.jpeg" ContentType="image/jpeg"/>
  <Override PartName="/ppt/media/image14.jpeg" ContentType="image/jpeg"/>
  <Override PartName="/ppt/media/image12.jpeg" ContentType="image/jpeg"/>
  <Override PartName="/ppt/media/image11.jpeg" ContentType="image/jpeg"/>
  <Override PartName="/ppt/media/image6.jpeg" ContentType="image/jpeg"/>
  <Override PartName="/ppt/media/image21.jpeg" ContentType="image/jpeg"/>
  <Override PartName="/ppt/media/image3.jpeg" ContentType="image/jpeg"/>
  <Override PartName="/ppt/media/image20.jpeg" ContentType="image/jpeg"/>
  <Override PartName="/ppt/media/image19.jpeg" ContentType="image/jpeg"/>
  <Override PartName="/ppt/media/image4.gif" ContentType="image/gif"/>
  <Override PartName="/ppt/media/image1.png" ContentType="image/png"/>
  <Override PartName="/ppt/media/image8.jpeg" ContentType="image/jpeg"/>
  <Override PartName="/ppt/media/image5.jpeg" ContentType="image/jpeg"/>
  <Override PartName="/ppt/media/image2.png" ContentType="image/png"/>
  <Override PartName="/ppt/media/image7.jpeg" ContentType="image/jpeg"/>
  <Override PartName="/ppt/media/image13.jpeg" ContentType="image/jpeg"/>
  <Override PartName="/ppt/media/image9.png" ContentType="image/png"/>
  <Override PartName="/ppt/media/image10.jpeg" ContentType="image/jpe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
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jpeg>
</file>

<file path=ppt/media/image4.gif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937B8175-ED74-4564-BA5B-9E231CF47A01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29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
</Relationships>
</file>

<file path=ppt/notesSlides/_rels/notesSlide33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
</Relationships>
</file>

<file path=ppt/notesSlides/_rels/notesSlide34.xml.rels><?xml version="1.0" encoding="UTF-8"?>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
</Relationships>
</file>

<file path=ppt/notesSlides/_rels/notesSlide35.xml.rels><?xml version="1.0" encoding="UTF-8"?>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
</Relationships>
</file>

<file path=ppt/notesSlides/_rels/notesSlide36.xml.rels><?xml version="1.0" encoding="UTF-8"?>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
</Relationships>
</file>

<file path=ppt/notesSlides/_rels/notesSlide37.xml.rels><?xml version="1.0" encoding="UTF-8"?>
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
</Relationships>
</file>

<file path=ppt/notesSlides/_rels/notesSlide38.xml.rels><?xml version="1.0" encoding="UTF-8"?>
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
</Relationships>
</file>

<file path=ppt/notesSlides/_rels/notesSlide39.xml.rels><?xml version="1.0" encoding="UTF-8"?>
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40.xml.rels><?xml version="1.0" encoding="UTF-8"?>
<Relationships xmlns="http://schemas.openxmlformats.org/package/2006/relationships"><Relationship Id="rId1" Type="http://schemas.openxmlformats.org/officeDocument/2006/relationships/slide" Target="../slides/slide40.xml"/><Relationship Id="rId2" Type="http://schemas.openxmlformats.org/officeDocument/2006/relationships/notesMaster" Target="../notesMasters/notesMaster1.xml"/>
</Relationships>
</file>

<file path=ppt/notesSlides/_rels/notesSlide41.xml.rels><?xml version="1.0" encoding="UTF-8"?>
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
</Relationships>
</file>

<file path=ppt/notesSlides/_rels/notesSlide42.xml.rels><?xml version="1.0" encoding="UTF-8"?>
<Relationships xmlns="http://schemas.openxmlformats.org/package/2006/relationships"><Relationship Id="rId1" Type="http://schemas.openxmlformats.org/officeDocument/2006/relationships/slide" Target="../slides/slide42.xml"/><Relationship Id="rId2" Type="http://schemas.openxmlformats.org/officeDocument/2006/relationships/notesMaster" Target="../notesMasters/notesMaster1.xml"/>
</Relationships>
</file>

<file path=ppt/notesSlides/_rels/notesSlide43.xml.rels><?xml version="1.0" encoding="UTF-8"?>
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
</Relationships>
</file>

<file path=ppt/notesSlides/_rels/notesSlide44.xml.rels><?xml version="1.0" encoding="UTF-8"?>
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
</Relationships>
</file>

<file path=ppt/notesSlides/_rels/notesSlide45.xml.rels><?xml version="1.0" encoding="UTF-8"?>
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48.xml.rels><?xml version="1.0" encoding="UTF-8"?>
<Relationships xmlns="http://schemas.openxmlformats.org/package/2006/relationships"><Relationship Id="rId1" Type="http://schemas.openxmlformats.org/officeDocument/2006/relationships/slide" Target="../slides/slide48.xml"/><Relationship Id="rId2" Type="http://schemas.openxmlformats.org/officeDocument/2006/relationships/notesMaster" Target="../notesMasters/notesMaster1.xml"/>
</Relationships>
</file>

<file path=ppt/notesSlides/_rels/notesSlide49.xml.rels><?xml version="1.0" encoding="UTF-8"?>
<Relationships xmlns="http://schemas.openxmlformats.org/package/2006/relationships"><Relationship Id="rId1" Type="http://schemas.openxmlformats.org/officeDocument/2006/relationships/slide" Target="../slides/slide49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50.xml.rels><?xml version="1.0" encoding="UTF-8"?>
<Relationships xmlns="http://schemas.openxmlformats.org/package/2006/relationships"><Relationship Id="rId1" Type="http://schemas.openxmlformats.org/officeDocument/2006/relationships/slide" Target="../slides/slide50.xml"/><Relationship Id="rId2" Type="http://schemas.openxmlformats.org/officeDocument/2006/relationships/notesMaster" Target="../notesMasters/notesMaster1.xml"/>
</Relationships>
</file>

<file path=ppt/notesSlides/_rels/notesSlide51.xml.rels><?xml version="1.0" encoding="UTF-8"?>
<Relationships xmlns="http://schemas.openxmlformats.org/package/2006/relationships"><Relationship Id="rId1" Type="http://schemas.openxmlformats.org/officeDocument/2006/relationships/slide" Target="../slides/slide51.xml"/><Relationship Id="rId2" Type="http://schemas.openxmlformats.org/officeDocument/2006/relationships/notesMaster" Target="../notesMasters/notesMaster1.xml"/>
</Relationships>
</file>

<file path=ppt/notesSlides/_rels/notesSlide52.xml.rels><?xml version="1.0" encoding="UTF-8"?>
<Relationships xmlns="http://schemas.openxmlformats.org/package/2006/relationships"><Relationship Id="rId1" Type="http://schemas.openxmlformats.org/officeDocument/2006/relationships/slide" Target="../slides/slide52.xml"/><Relationship Id="rId2" Type="http://schemas.openxmlformats.org/officeDocument/2006/relationships/notesMaster" Target="../notesMasters/notesMaster1.xml"/>
</Relationships>
</file>

<file path=ppt/notesSlides/_rels/notesSlide53.xml.rels><?xml version="1.0" encoding="UTF-8"?>
<Relationships xmlns="http://schemas.openxmlformats.org/package/2006/relationships"><Relationship Id="rId1" Type="http://schemas.openxmlformats.org/officeDocument/2006/relationships/slide" Target="../slides/slide53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755640" y="5078520"/>
            <a:ext cx="6045480" cy="480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600"/>
          </a:xfrm>
          <a:prstGeom prst="rect">
            <a:avLst/>
          </a:prstGeom>
        </p:spPr>
        <p:txBody>
          <a:bodyPr lIns="0" rIns="0"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gif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CustomShape 2"/>
          <p:cNvSpPr/>
          <p:nvPr/>
        </p:nvSpPr>
        <p:spPr>
          <a:xfrm>
            <a:off x="457200" y="274320"/>
            <a:ext cx="9047520" cy="667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93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Sentence Subject Complement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Minimum requirement to make a sentence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Subject + Verb.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write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write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You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write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They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write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He/She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writes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Kevin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writes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It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writes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writer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writes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boy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plays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boys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Peter, Kevin, He, She, It are Third person singular number.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write a book.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= I is Subject which is personal pronoun.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write a book  = Predicate.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2" name="Google Shape;125;p23" descr=""/>
          <p:cNvPicPr/>
          <p:nvPr/>
        </p:nvPicPr>
        <p:blipFill>
          <a:blip r:embed="rId1"/>
          <a:stretch/>
        </p:blipFill>
        <p:spPr>
          <a:xfrm>
            <a:off x="1536840" y="63720"/>
            <a:ext cx="6983280" cy="736416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4" name="Google Shape;132;p24" descr=""/>
          <p:cNvPicPr/>
          <p:nvPr/>
        </p:nvPicPr>
        <p:blipFill>
          <a:blip r:embed="rId1"/>
          <a:stretch/>
        </p:blipFill>
        <p:spPr>
          <a:xfrm>
            <a:off x="1536840" y="63720"/>
            <a:ext cx="6983280" cy="736416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6" name="Google Shape;139;p25" descr=""/>
          <p:cNvPicPr/>
          <p:nvPr/>
        </p:nvPicPr>
        <p:blipFill>
          <a:blip r:embed="rId1"/>
          <a:stretch/>
        </p:blipFill>
        <p:spPr>
          <a:xfrm>
            <a:off x="1536840" y="63720"/>
            <a:ext cx="6983280" cy="736416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Phrasal Verb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Look after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– Watch or protect; to keep safe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look after his parents meticulously.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Look into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– Investigate, explore, or consider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college principal promised to look into the matter.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They set up a working party to look into the issue.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3.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Look for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= to search / to try to find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is looking for a new job.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detective is looking for clues to solve the case.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Article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Articles are words that define a noun as specific or unspecific.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Rule #1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 use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before words which begin with </a:t>
            </a:r>
            <a:r>
              <a:rPr b="1" lang="en-US" sz="2200" spc="-1" strike="noStrike">
                <a:solidFill>
                  <a:srgbClr val="111111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consonants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(b,c,d,f…)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doctor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big car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girl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When </a:t>
            </a:r>
            <a:r>
              <a:rPr b="1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u</a:t>
            </a: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makes the same sound as </a:t>
            </a:r>
            <a:r>
              <a:rPr b="1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`you`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uniform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university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used plate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'</a:t>
            </a:r>
            <a:r>
              <a:rPr b="1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one</a:t>
            </a: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' begin with consonants '</a:t>
            </a:r>
            <a:r>
              <a:rPr b="1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</a:t>
            </a: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one-eyed monster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one-rupee note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used plate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Rule #2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 use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before words which begin with </a:t>
            </a:r>
            <a:r>
              <a:rPr b="1" lang="en-US" sz="2200" spc="-1" strike="noStrike">
                <a:solidFill>
                  <a:srgbClr val="111111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vowels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(a,e,i,o,u)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 hour (`auer`)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 MA  (em-a)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CustomShape 2"/>
          <p:cNvSpPr/>
          <p:nvPr/>
        </p:nvSpPr>
        <p:spPr>
          <a:xfrm>
            <a:off x="46008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Rule #3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Use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or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only with countable nouns with singular form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me a water.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me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some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water.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me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bottle of water.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a advice.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some advice.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love.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 (Uncountable)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happiness.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 (Uncountable)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doctors.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(Plural)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Rule #4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1.Use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or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talk about a person or thing unknown to your listener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Use the talk about a person or thing known to your listener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My uncle has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antique car and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motorcycle. Even today,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car is very comfortable to drive and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bike seems almost intact.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has a son.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boy wants to be an astronaut.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i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First introduce a noun with your listener then use the before a noun.  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46008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Rule #3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No article before a proper noun.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Chine, Dhaka, Zurich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However, there are some exceptions. A very few names of countries, which include words like republic and kingdom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the Ukraine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the Irish Republic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3. the Netherlands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4. the United States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5. the United Kingdom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6. the Middle East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7. the Arab world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8. the Bakans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9. the Baltics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10. the Philippines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Before names of things unique of their kinds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The sun,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The sky,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3. The sea,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4. The earth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i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CustomShape 2"/>
          <p:cNvSpPr/>
          <p:nvPr/>
        </p:nvSpPr>
        <p:spPr>
          <a:xfrm>
            <a:off x="46008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Rule #3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Use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or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only with countable nouns with singular form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me a water.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me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some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water.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me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bottle of water.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a advice.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Please give some advice.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love.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 (Uncountable)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happiness.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 (Uncountable)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doctors.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(Plural)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Rule #4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1.Use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or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talk about a person or thing unknown to your listener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Use the talk about a person or thing known to your listener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My uncle has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antique car and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motorcycle. Even today,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car is very comfortable to drive and </a:t>
            </a:r>
            <a:r>
              <a:rPr b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</a:t>
            </a:r>
            <a:r>
              <a:rPr b="0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bike seems almost intact.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i="1" lang="en-US" sz="1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First introduce a noun with your listener then use the before a noun.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Tense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Present Simple or Indefinite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Hobby/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Routine/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Remain/Seems/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Like/Love/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Always/never/often/Usually/Every day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 use present simple for things that are true in general.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goes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park on Sunday.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likes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tea.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like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coffee.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love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play football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lives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in Dublin.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works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in a station.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never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goes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Cape Town.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Phrasal Verb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Look after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– Watch or protect; to keep safe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look after his parents meticulously.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Look into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– Investigate, explore, or consider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college principal promised to look into the matter.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They set up a working party to look into the issue.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3.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Look for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= to search / to try to find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is looking for a new job.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detective is looking for clues to solve the case.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mouse eats cheese.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My sister likes to listen music.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family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going to Sydney tomorrow. (British)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family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are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going to Sydney tomorrow. (American)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box of chocolates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on the table.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box of chocolates are on the table.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My partner and I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are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very interested in renting your garage.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My partner and I </a:t>
            </a:r>
            <a:r>
              <a:rPr b="1" lang="en-US" sz="22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am</a:t>
            </a:r>
            <a:r>
              <a:rPr b="0" lang="en-US" sz="22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very interested in renting your garage.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If Noun suggest only one idea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
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Bread and butter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his only food.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Time and tide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waits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for none.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lot of people speak English.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lot of people speaks English.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People, Police are plural.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police want to talk to anybody who saw the accident.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team wants to arrange a meeting.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goes to school.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goes to school regularly.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swims with his friends.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often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swims with his friends.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Tom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 shower every morning.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train arrives at 8:00 AM.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train is arriving at 8.00 AM.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My friends is living in Havana.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My friends lives in Havana.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am working as a teacher.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work as a teacher.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plays football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regularly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sometimes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go to office on foot.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It costs a lot of money to build a house.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and Kevin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are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good friends.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Some verbs do not describe actions. These verbs are called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non-action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or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state verbs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am wanting ice-cream.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am liking tea.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am drinking tea every morning.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drink tea every morning.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am listening to a bird singing.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am hearing a bird singing.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goes to school.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goes to school regularly.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swims with his friends.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often swims with his friends.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Tom has a shower every morning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>
            <a:off x="789480" y="970560"/>
            <a:ext cx="8575200" cy="5534280"/>
          </a:xfrm>
          <a:prstGeom prst="rect">
            <a:avLst/>
          </a:prstGeom>
          <a:ln>
            <a:noFill/>
          </a:ln>
        </p:spPr>
      </p:pic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494280" y="446040"/>
            <a:ext cx="9007200" cy="5066280"/>
          </a:xfrm>
          <a:prstGeom prst="rect">
            <a:avLst/>
          </a:prstGeom>
          <a:ln>
            <a:noFill/>
          </a:ln>
        </p:spPr>
      </p:pic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Present Continuous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Now,  At the moment time of speaking or doing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Structure = Subject + am/is/are/was/were + Verb-ing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phone is ringing.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listening to me..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It is raining.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baby is crying.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are having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party next weekend.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am going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buy some books tomorrow.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Sarah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is going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sell her car.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am going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watch TV this evening.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Tom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working today.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Rabia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is going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phone later (Sure)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Rabia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might phone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later. (Possible)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Do not use these verbs in present continuous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Like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Love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Want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Know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Understand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Remember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Depend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Prefer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Need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Mean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Forget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Believe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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Mean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Present Perfect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Action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is important than the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time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Something happened in past but we don’t know when it happened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have a bought a house.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i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When did you it?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it last week.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house </a:t>
            </a:r>
            <a:r>
              <a:rPr b="1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few weeks ago.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house </a:t>
            </a:r>
            <a:r>
              <a:rPr b="1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yesterday</a:t>
            </a: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house a </a:t>
            </a:r>
            <a:r>
              <a:rPr b="1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few seconds ago.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house in </a:t>
            </a:r>
            <a:r>
              <a:rPr b="1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February</a:t>
            </a: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house in </a:t>
            </a:r>
            <a:r>
              <a:rPr b="1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2010</a:t>
            </a: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have been to Australia.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If the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past time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is important then use past simple.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If the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time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is not important then use present perfect.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Just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Recently.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Time does not mention exactly, on that case use present perfect.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Talking about unfinished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state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Present Perfect Continuous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Action that started in the past and are still continuing.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Form: Subject + have/has + been + verb (-ing)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have been doing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this job for last 2 years.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have been living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in here since 2000.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has been playing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tennis since his childhood.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have been waiting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for doctors for 2 hours.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CustomShape 2"/>
          <p:cNvSpPr/>
          <p:nvPr/>
        </p:nvSpPr>
        <p:spPr>
          <a:xfrm>
            <a:off x="437760" y="731880"/>
            <a:ext cx="9066960" cy="6215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3000"/>
              </a:lnSpc>
            </a:pPr>
            <a:r>
              <a:rPr b="0" lang="en-US" sz="22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taller than me.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taller than I am.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" name="Google Shape;75;p16" descr=""/>
          <p:cNvPicPr/>
          <p:nvPr/>
        </p:nvPicPr>
        <p:blipFill>
          <a:blip r:embed="rId1"/>
          <a:stretch/>
        </p:blipFill>
        <p:spPr>
          <a:xfrm>
            <a:off x="456480" y="1684800"/>
            <a:ext cx="8838720" cy="3760920"/>
          </a:xfrm>
          <a:prstGeom prst="rect">
            <a:avLst/>
          </a:prstGeom>
          <a:ln>
            <a:noFill/>
          </a:ln>
        </p:spPr>
      </p:pic>
    </p:spTree>
  </p:cSld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Past Simple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 action which happened in past and finished.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was a student.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car.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car in 2014.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have bought a car yesterday.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8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2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437760" y="731880"/>
            <a:ext cx="9066960" cy="6215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0" name="Google Shape;83;p17" descr=""/>
          <p:cNvPicPr/>
          <p:nvPr/>
        </p:nvPicPr>
        <p:blipFill>
          <a:blip r:embed="rId1"/>
          <a:stretch/>
        </p:blipFill>
        <p:spPr>
          <a:xfrm>
            <a:off x="1611360" y="351000"/>
            <a:ext cx="6215400" cy="6215400"/>
          </a:xfrm>
          <a:prstGeom prst="rect">
            <a:avLst/>
          </a:prstGeom>
          <a:ln>
            <a:noFill/>
          </a:ln>
        </p:spPr>
      </p:pic>
    </p:spTree>
  </p:cSld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6" name="" descr=""/>
          <p:cNvPicPr/>
          <p:nvPr/>
        </p:nvPicPr>
        <p:blipFill>
          <a:blip r:embed="rId1"/>
          <a:stretch/>
        </p:blipFill>
        <p:spPr>
          <a:xfrm>
            <a:off x="12240" y="245160"/>
            <a:ext cx="10080360" cy="7350480"/>
          </a:xfrm>
          <a:prstGeom prst="rect">
            <a:avLst/>
          </a:prstGeom>
          <a:ln>
            <a:noFill/>
          </a:ln>
        </p:spPr>
      </p:pic>
    </p:spTree>
  </p:cSld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Past Simple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 action which happened in past and finished.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was a student.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car.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car in 2014.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have bought a car </a:t>
            </a:r>
            <a:r>
              <a:rPr b="1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yesterday</a:t>
            </a: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have bought a car a </a:t>
            </a:r>
            <a:r>
              <a:rPr b="1" lang="en-US" sz="20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few seconds ago.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bought a car few seconds ago.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played football with my friends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last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Sunday.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lived in Canada for 5 years.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Past Continuous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Unfinished, Ongoing action in the past also mention a finished action in the past.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was having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dinner with my family when door bell rang.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It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was raining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when Julia left for work.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power went out when children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were studying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While we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were waiting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at the bus stop, we saw a car accident.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Past Perfect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Unfinished, Ongoing action in the past also mention a finished action in the past.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was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sick because 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had eaten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too much the previous night.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man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looked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very familiar. 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had seen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him somewhere before.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doctor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arrived,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after the patient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had died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Past perfect and past simple together use in a past story.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Past Perfect Continuous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Form: Subject + had been + verb (-ing)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first ( continuous ) past 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felt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really tired because 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had been driving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all day.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She had been waiting for two hours when doctor finally arrived.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3. When the phone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rang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, 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had been washing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dishes for half an hour.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Past Perfect Continuous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Form: Subject + had been + verb (-ing)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first ( continuous ) past 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felt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really tired because 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had been driving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all day.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She had been waiting for two hours when doctor finally arrived.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3. When the phone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rang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, I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had been washing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dishes for half an hour.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Future Simple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Simple future has two different forms in English: "will" and "be going to." they often express two very different meanings.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Structure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Subject + am/is/are + verb (base)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Subject + to be going to + verb (base)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Going to — plans and Intentions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We are going to buy a new car. (plan)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Hasan is going to take a vacation from work. (plan)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3. You are going to meet Jane tonight.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1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Going to vs Present continuous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 are going to get married this year.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(Plan: Future Simple)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 are getting married on 20</a:t>
            </a:r>
            <a:r>
              <a:rPr b="0" lang="en-US" sz="2000" spc="-1" strike="noStrike" baseline="101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April.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(Fixed arrangement : present continuous)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Shall/Will  ---------------  Offer, Promise, Instant decisions, Make predictions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think Spain will win the 2022 World Cup.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It will rain tomorrow.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I'll pay for the tickets by credit card.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You will do exactly as I say.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Future Continuous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Structure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Subject + shall-will + be + verb (-ing)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Ongoing actions in the future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At 11:00 a.m tomorrow, I shall be driving to Portland.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I will be staying at the hotel in Portland.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Nobody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lives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there.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Nobody live there.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Every country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 national flag.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All countries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have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a national flag.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Everybody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needs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live in a society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Every soldier and every sailor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has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rifle.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Each child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has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received a present.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Every person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needs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to work to lead a life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473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Future Perfect Continuous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Structure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Subject + will have + be + verb (past participle / V3)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By December, Peter will have saved $1200.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473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Sentence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Sentence are 3 kinds in terms of structure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1. Simple Sentence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2. Compound Sentence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3. Complex Sentence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Simple Sentence: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One subject and one finite verb.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am a doctor.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Peter is reading a book.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It’s another name is independent clause.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473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Compound Sentence: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It has two or more independent clause.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Kevin is a doctor. His wife is a teacher.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Kevin is a doctor,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and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his wife is a teacher.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did no have enough cash,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so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he paid by credit card.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You should study properly,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or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you will fail.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Two sentence connected with coordinating conjunction like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F = for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= and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 = nor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B = but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O = 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Y = yet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S = so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473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Complex Sentence: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A complex sentence has one independent clause and a dependent clause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When I get home from work, = Dependent clause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usually watch TV = Independent clause.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When I get home from work, I usually watch TV.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Let me know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if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you need any help.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2"/>
          <p:cNvSpPr/>
          <p:nvPr/>
        </p:nvSpPr>
        <p:spPr>
          <a:xfrm>
            <a:off x="437760" y="731880"/>
            <a:ext cx="9066960" cy="6215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3000"/>
              </a:lnSpc>
            </a:pPr>
            <a:r>
              <a:rPr b="0" lang="en-US" sz="22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taller than me.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taller than I am.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Complement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a student.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Honey tastes sweets.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handsome.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poor.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No object here, they are called complement as it describes subject.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 algn="ctr"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Linking words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However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We use ‘however’ and ‘nevertheless’ to express a contrast.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Usually, the first half of a sentence contrasts (opposes) the second half.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However is closer to ‘but’ and Nevertheless is closer to ‘in spite of’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Nevertheless emphasizes a stronger contrast than however.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Example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already knew a lot about the subject; however, his presentation was still interesting.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have already told on this topic. However, I am going to recapitulate once again what I told.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This is one solution to the problem. However, there are a number of others.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I'm a vegetarian. However, sometimes I eat fish.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I'm a vegetarian. Sometimes, however, I eat fish.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Nevertheless (</a:t>
            </a: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তবুও</a:t>
            </a: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)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Many know that too much sugar is bad for health. Nevertheless, many continue to eat a lot of it every day.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There are several serious problems with the car. Nevertheless, we will have to use it to drive to work this week.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Unless ( Condition or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শর্ত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The guard will not allow you to enter the theatre unless you show the ticket.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 will not go unless Peter gives my phone.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ustomShape 1"/>
          <p:cNvSpPr/>
          <p:nvPr/>
        </p:nvSpPr>
        <p:spPr>
          <a:xfrm>
            <a:off x="456480" y="1188720"/>
            <a:ext cx="9066960" cy="621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5640" indent="-206280">
              <a:lnSpc>
                <a:spcPct val="98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CustomShape 2"/>
          <p:cNvSpPr/>
          <p:nvPr/>
        </p:nvSpPr>
        <p:spPr>
          <a:xfrm>
            <a:off x="437760" y="194400"/>
            <a:ext cx="9066960" cy="675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7200" bIns="0"/>
          <a:p>
            <a:pPr>
              <a:lnSpc>
                <a:spcPct val="93000"/>
              </a:lnSpc>
            </a:pP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In addition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Players in Ac Milan are all good footballers. In addition, many of them have years of experience playing together.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kind, helpful and generous person. In addition, he is a sportsmen.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6480">
              <a:lnSpc>
                <a:spcPct val="93000"/>
              </a:lnSpc>
              <a:buClr>
                <a:srgbClr val="000000"/>
              </a:buClr>
              <a:buFont typeface="Georgia"/>
              <a:buChar char="❖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rgia"/>
                <a:ea typeface="Georgia"/>
              </a:rPr>
              <a:t>He is an popular actor. In addition, he often conducts program act as an anchor.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93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546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2019-02-28T12:52:02Z</dcterms:modified>
  <cp:revision>298</cp:revision>
  <dc:subject/>
  <dc:title/>
</cp:coreProperties>
</file>